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C8E41A-8A63-4A11-BDD4-2C82D40186EE}" type="datetimeFigureOut">
              <a:rPr lang="en-US" smtClean="0"/>
              <a:t>8/26/2021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85ACEB-E01A-4817-96FF-05010907BD9C}" type="slidenum">
              <a:rPr lang="en-US" smtClean="0"/>
              <a:t>‹#›</a:t>
            </a:fld>
            <a:endParaRPr lang="en-US"/>
          </a:p>
        </p:txBody>
      </p:sp>
    </p:spTree>
    <p:extLst>
      <p:ext uri="{BB962C8B-B14F-4D97-AF65-F5344CB8AC3E}">
        <p14:creationId xmlns:p14="http://schemas.microsoft.com/office/powerpoint/2010/main" val="4293019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There is widespread agreement among academic librarians that they can make a crucial difference in ensuring that information literacy skills are integrated into university programs in some manner, and that they must make significant efforts to work with faculty to achieve the end.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AE8B7748-E7E6-4144-9DAA-23FAA2E87EC5}" type="slidenum">
              <a:rPr lang="en-GB" smtClean="0"/>
              <a:pPr/>
              <a:t>2</a:t>
            </a:fld>
            <a:endParaRPr lang="en-GB"/>
          </a:p>
        </p:txBody>
      </p:sp>
    </p:spTree>
    <p:extLst>
      <p:ext uri="{BB962C8B-B14F-4D97-AF65-F5344CB8AC3E}">
        <p14:creationId xmlns:p14="http://schemas.microsoft.com/office/powerpoint/2010/main" val="1985925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C6C21C-1813-4857-B230-AC0B4058865C}"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DEEEC-6767-4529-B633-7FA6FCA6F966}" type="slidenum">
              <a:rPr lang="en-US" smtClean="0"/>
              <a:t>‹#›</a:t>
            </a:fld>
            <a:endParaRPr lang="en-US"/>
          </a:p>
        </p:txBody>
      </p:sp>
    </p:spTree>
    <p:extLst>
      <p:ext uri="{BB962C8B-B14F-4D97-AF65-F5344CB8AC3E}">
        <p14:creationId xmlns:p14="http://schemas.microsoft.com/office/powerpoint/2010/main" val="1821436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C6C21C-1813-4857-B230-AC0B4058865C}"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DEEEC-6767-4529-B633-7FA6FCA6F966}" type="slidenum">
              <a:rPr lang="en-US" smtClean="0"/>
              <a:t>‹#›</a:t>
            </a:fld>
            <a:endParaRPr lang="en-US"/>
          </a:p>
        </p:txBody>
      </p:sp>
    </p:spTree>
    <p:extLst>
      <p:ext uri="{BB962C8B-B14F-4D97-AF65-F5344CB8AC3E}">
        <p14:creationId xmlns:p14="http://schemas.microsoft.com/office/powerpoint/2010/main" val="2234894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C6C21C-1813-4857-B230-AC0B4058865C}"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DEEEC-6767-4529-B633-7FA6FCA6F966}" type="slidenum">
              <a:rPr lang="en-US" smtClean="0"/>
              <a:t>‹#›</a:t>
            </a:fld>
            <a:endParaRPr lang="en-US"/>
          </a:p>
        </p:txBody>
      </p:sp>
    </p:spTree>
    <p:extLst>
      <p:ext uri="{BB962C8B-B14F-4D97-AF65-F5344CB8AC3E}">
        <p14:creationId xmlns:p14="http://schemas.microsoft.com/office/powerpoint/2010/main" val="840983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C6C21C-1813-4857-B230-AC0B4058865C}"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DEEEC-6767-4529-B633-7FA6FCA6F966}" type="slidenum">
              <a:rPr lang="en-US" smtClean="0"/>
              <a:t>‹#›</a:t>
            </a:fld>
            <a:endParaRPr lang="en-US"/>
          </a:p>
        </p:txBody>
      </p:sp>
    </p:spTree>
    <p:extLst>
      <p:ext uri="{BB962C8B-B14F-4D97-AF65-F5344CB8AC3E}">
        <p14:creationId xmlns:p14="http://schemas.microsoft.com/office/powerpoint/2010/main" val="2615797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5C6C21C-1813-4857-B230-AC0B4058865C}"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DDEEEC-6767-4529-B633-7FA6FCA6F966}" type="slidenum">
              <a:rPr lang="en-US" smtClean="0"/>
              <a:t>‹#›</a:t>
            </a:fld>
            <a:endParaRPr lang="en-US"/>
          </a:p>
        </p:txBody>
      </p:sp>
    </p:spTree>
    <p:extLst>
      <p:ext uri="{BB962C8B-B14F-4D97-AF65-F5344CB8AC3E}">
        <p14:creationId xmlns:p14="http://schemas.microsoft.com/office/powerpoint/2010/main" val="1493930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C6C21C-1813-4857-B230-AC0B4058865C}"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DDEEEC-6767-4529-B633-7FA6FCA6F966}" type="slidenum">
              <a:rPr lang="en-US" smtClean="0"/>
              <a:t>‹#›</a:t>
            </a:fld>
            <a:endParaRPr lang="en-US"/>
          </a:p>
        </p:txBody>
      </p:sp>
    </p:spTree>
    <p:extLst>
      <p:ext uri="{BB962C8B-B14F-4D97-AF65-F5344CB8AC3E}">
        <p14:creationId xmlns:p14="http://schemas.microsoft.com/office/powerpoint/2010/main" val="2786164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C6C21C-1813-4857-B230-AC0B4058865C}" type="datetimeFigureOut">
              <a:rPr lang="en-US" smtClean="0"/>
              <a:t>8/26/2021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DDEEEC-6767-4529-B633-7FA6FCA6F966}" type="slidenum">
              <a:rPr lang="en-US" smtClean="0"/>
              <a:t>‹#›</a:t>
            </a:fld>
            <a:endParaRPr lang="en-US"/>
          </a:p>
        </p:txBody>
      </p:sp>
    </p:spTree>
    <p:extLst>
      <p:ext uri="{BB962C8B-B14F-4D97-AF65-F5344CB8AC3E}">
        <p14:creationId xmlns:p14="http://schemas.microsoft.com/office/powerpoint/2010/main" val="3276045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C6C21C-1813-4857-B230-AC0B4058865C}" type="datetimeFigureOut">
              <a:rPr lang="en-US" smtClean="0"/>
              <a:t>8/26/2021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DDEEEC-6767-4529-B633-7FA6FCA6F966}" type="slidenum">
              <a:rPr lang="en-US" smtClean="0"/>
              <a:t>‹#›</a:t>
            </a:fld>
            <a:endParaRPr lang="en-US"/>
          </a:p>
        </p:txBody>
      </p:sp>
    </p:spTree>
    <p:extLst>
      <p:ext uri="{BB962C8B-B14F-4D97-AF65-F5344CB8AC3E}">
        <p14:creationId xmlns:p14="http://schemas.microsoft.com/office/powerpoint/2010/main" val="2627608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C6C21C-1813-4857-B230-AC0B4058865C}" type="datetimeFigureOut">
              <a:rPr lang="en-US" smtClean="0"/>
              <a:t>8/26/2021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DDEEEC-6767-4529-B633-7FA6FCA6F966}" type="slidenum">
              <a:rPr lang="en-US" smtClean="0"/>
              <a:t>‹#›</a:t>
            </a:fld>
            <a:endParaRPr lang="en-US"/>
          </a:p>
        </p:txBody>
      </p:sp>
    </p:spTree>
    <p:extLst>
      <p:ext uri="{BB962C8B-B14F-4D97-AF65-F5344CB8AC3E}">
        <p14:creationId xmlns:p14="http://schemas.microsoft.com/office/powerpoint/2010/main" val="1221841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C6C21C-1813-4857-B230-AC0B4058865C}"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DDEEEC-6767-4529-B633-7FA6FCA6F966}" type="slidenum">
              <a:rPr lang="en-US" smtClean="0"/>
              <a:t>‹#›</a:t>
            </a:fld>
            <a:endParaRPr lang="en-US"/>
          </a:p>
        </p:txBody>
      </p:sp>
    </p:spTree>
    <p:extLst>
      <p:ext uri="{BB962C8B-B14F-4D97-AF65-F5344CB8AC3E}">
        <p14:creationId xmlns:p14="http://schemas.microsoft.com/office/powerpoint/2010/main" val="2796556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C6C21C-1813-4857-B230-AC0B4058865C}"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DDEEEC-6767-4529-B633-7FA6FCA6F966}" type="slidenum">
              <a:rPr lang="en-US" smtClean="0"/>
              <a:t>‹#›</a:t>
            </a:fld>
            <a:endParaRPr lang="en-US"/>
          </a:p>
        </p:txBody>
      </p:sp>
    </p:spTree>
    <p:extLst>
      <p:ext uri="{BB962C8B-B14F-4D97-AF65-F5344CB8AC3E}">
        <p14:creationId xmlns:p14="http://schemas.microsoft.com/office/powerpoint/2010/main" val="785793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C6C21C-1813-4857-B230-AC0B4058865C}" type="datetimeFigureOut">
              <a:rPr lang="en-US" smtClean="0"/>
              <a:t>8/26/2021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DDEEEC-6767-4529-B633-7FA6FCA6F966}" type="slidenum">
              <a:rPr lang="en-US" smtClean="0"/>
              <a:t>‹#›</a:t>
            </a:fld>
            <a:endParaRPr lang="en-US"/>
          </a:p>
        </p:txBody>
      </p:sp>
    </p:spTree>
    <p:extLst>
      <p:ext uri="{BB962C8B-B14F-4D97-AF65-F5344CB8AC3E}">
        <p14:creationId xmlns:p14="http://schemas.microsoft.com/office/powerpoint/2010/main" val="2612927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One Slide on IL</a:t>
            </a: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5355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6914" y="304800"/>
            <a:ext cx="8773886" cy="655638"/>
          </a:xfrm>
        </p:spPr>
        <p:txBody>
          <a:bodyPr>
            <a:normAutofit/>
          </a:bodyPr>
          <a:lstStyle/>
          <a:p>
            <a:pPr>
              <a:defRPr/>
            </a:pPr>
            <a:r>
              <a:rPr lang="en-US" sz="3200" b="1" dirty="0">
                <a:solidFill>
                  <a:schemeClr val="accent6">
                    <a:lumMod val="75000"/>
                  </a:schemeClr>
                </a:solidFill>
                <a:latin typeface="Arial Rounded MT Bold" panose="020F0704030504030204" pitchFamily="34" charset="0"/>
                <a:ea typeface="Tahoma" pitchFamily="34" charset="0"/>
                <a:cs typeface="Segoe UI" panose="020B0502040204020203" pitchFamily="34" charset="0"/>
              </a:rPr>
              <a:t>Sample IL Skill Tutorial –BUS201</a:t>
            </a:r>
            <a:endParaRPr lang="en-GB" sz="3200" dirty="0">
              <a:solidFill>
                <a:schemeClr val="accent6">
                  <a:lumMod val="75000"/>
                </a:schemeClr>
              </a:solidFill>
              <a:latin typeface="Arial Rounded MT Bold" panose="020F0704030504030204" pitchFamily="34" charset="0"/>
              <a:ea typeface="Tahoma" pitchFamily="34" charset="0"/>
              <a:cs typeface="Segoe UI" panose="020B0502040204020203" pitchFamily="34" charset="0"/>
            </a:endParaRPr>
          </a:p>
        </p:txBody>
      </p:sp>
      <p:pic>
        <p:nvPicPr>
          <p:cNvPr id="5" name="Picture 3" descr="D:\desktop C\International Conference on Teaching and Learning(ICTL), Independent University, Bangladesh\registration process_files\IUB_logo.png"/>
          <p:cNvPicPr>
            <a:picLocks noChangeAspect="1" noChangeArrowheads="1"/>
          </p:cNvPicPr>
          <p:nvPr/>
        </p:nvPicPr>
        <p:blipFill>
          <a:blip r:embed="rId3"/>
          <a:srcRect/>
          <a:stretch>
            <a:fillRect/>
          </a:stretch>
        </p:blipFill>
        <p:spPr bwMode="auto">
          <a:xfrm>
            <a:off x="263434" y="269966"/>
            <a:ext cx="704088" cy="548640"/>
          </a:xfrm>
          <a:prstGeom prst="rect">
            <a:avLst/>
          </a:prstGeom>
          <a:noFill/>
        </p:spPr>
      </p:pic>
      <p:graphicFrame>
        <p:nvGraphicFramePr>
          <p:cNvPr id="8" name="Table 7"/>
          <p:cNvGraphicFramePr>
            <a:graphicFrameLocks noGrp="1"/>
          </p:cNvGraphicFramePr>
          <p:nvPr>
            <p:extLst/>
          </p:nvPr>
        </p:nvGraphicFramePr>
        <p:xfrm>
          <a:off x="1580606" y="1143001"/>
          <a:ext cx="9666514" cy="5290820"/>
        </p:xfrm>
        <a:graphic>
          <a:graphicData uri="http://schemas.openxmlformats.org/drawingml/2006/table">
            <a:tbl>
              <a:tblPr/>
              <a:tblGrid>
                <a:gridCol w="9666514">
                  <a:extLst>
                    <a:ext uri="{9D8B030D-6E8A-4147-A177-3AD203B41FA5}">
                      <a16:colId xmlns:a16="http://schemas.microsoft.com/office/drawing/2014/main" val="20000"/>
                    </a:ext>
                  </a:extLst>
                </a:gridCol>
              </a:tblGrid>
              <a:tr h="180340">
                <a:tc>
                  <a:txBody>
                    <a:bodyPr/>
                    <a:lstStyle/>
                    <a:p>
                      <a:pPr marL="0" marR="0">
                        <a:lnSpc>
                          <a:spcPct val="100000"/>
                        </a:lnSpc>
                        <a:spcBef>
                          <a:spcPts val="0"/>
                        </a:spcBef>
                        <a:spcAft>
                          <a:spcPts val="0"/>
                        </a:spcAft>
                      </a:pPr>
                      <a:r>
                        <a:rPr lang="en-US" sz="1500" i="1" spc="30" dirty="0">
                          <a:latin typeface="+mn-lt"/>
                          <a:ea typeface="Times New Roman"/>
                          <a:cs typeface="Vrinda"/>
                        </a:rPr>
                        <a:t>Context</a:t>
                      </a:r>
                      <a:endParaRPr lang="en-US" sz="1500" dirty="0">
                        <a:latin typeface="+mn-lt"/>
                        <a:ea typeface="Times New Roman"/>
                        <a:cs typeface="Vrinda"/>
                      </a:endParaRPr>
                    </a:p>
                  </a:txBody>
                  <a:tcPr marL="42333" marR="4233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01699">
                <a:tc>
                  <a:txBody>
                    <a:bodyPr/>
                    <a:lstStyle/>
                    <a:p>
                      <a:pPr marL="0" marR="0" algn="just">
                        <a:lnSpc>
                          <a:spcPct val="100000"/>
                        </a:lnSpc>
                        <a:spcBef>
                          <a:spcPts val="0"/>
                        </a:spcBef>
                        <a:spcAft>
                          <a:spcPts val="0"/>
                        </a:spcAft>
                      </a:pPr>
                      <a:r>
                        <a:rPr lang="en-US" sz="1500" spc="30" dirty="0">
                          <a:latin typeface="+mn-lt"/>
                          <a:ea typeface="Times New Roman"/>
                          <a:cs typeface="Vrinda"/>
                        </a:rPr>
                        <a:t>Suppose there are 300 students enrolled in the Course, ID: BUS201 in a semester. For the purposes of the tutorials the group will be divided into 10 groups of 30 (or may be taught section wise). Four one hour sessions </a:t>
                      </a:r>
                      <a:r>
                        <a:rPr lang="en-US" sz="1500" spc="30" dirty="0" smtClean="0">
                          <a:latin typeface="+mn-lt"/>
                          <a:ea typeface="Times New Roman"/>
                          <a:cs typeface="Vrinda"/>
                        </a:rPr>
                        <a:t>(40 </a:t>
                      </a:r>
                      <a:r>
                        <a:rPr lang="en-US" sz="1500" spc="30" dirty="0">
                          <a:latin typeface="+mn-lt"/>
                          <a:ea typeface="Times New Roman"/>
                          <a:cs typeface="Vrinda"/>
                        </a:rPr>
                        <a:t>in total) will be delivered to each group. Attendance </a:t>
                      </a:r>
                      <a:r>
                        <a:rPr lang="en-US" sz="1500" spc="30" dirty="0" smtClean="0">
                          <a:latin typeface="+mn-lt"/>
                          <a:ea typeface="Times New Roman"/>
                          <a:cs typeface="Vrinda"/>
                        </a:rPr>
                        <a:t>should be </a:t>
                      </a:r>
                      <a:r>
                        <a:rPr lang="en-US" sz="1500" spc="30" dirty="0">
                          <a:latin typeface="+mn-lt"/>
                          <a:ea typeface="Times New Roman"/>
                          <a:cs typeface="Vrinda"/>
                        </a:rPr>
                        <a:t>compulsory and students will receive 10% of the module mark for attending all sessions.</a:t>
                      </a:r>
                      <a:endParaRPr lang="en-US" sz="1500" dirty="0">
                        <a:latin typeface="+mn-lt"/>
                        <a:ea typeface="Times New Roman"/>
                        <a:cs typeface="Vrinda"/>
                      </a:endParaRPr>
                    </a:p>
                  </a:txBody>
                  <a:tcPr marL="42333" marR="4233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0340">
                <a:tc>
                  <a:txBody>
                    <a:bodyPr/>
                    <a:lstStyle/>
                    <a:p>
                      <a:pPr marL="0" marR="0">
                        <a:lnSpc>
                          <a:spcPct val="100000"/>
                        </a:lnSpc>
                        <a:spcBef>
                          <a:spcPts val="0"/>
                        </a:spcBef>
                        <a:spcAft>
                          <a:spcPts val="0"/>
                        </a:spcAft>
                      </a:pPr>
                      <a:r>
                        <a:rPr lang="en-US" sz="1500" i="1" spc="30" dirty="0">
                          <a:latin typeface="+mn-lt"/>
                          <a:ea typeface="Times New Roman"/>
                          <a:cs typeface="Vrinda"/>
                        </a:rPr>
                        <a:t>Learning Outcome</a:t>
                      </a:r>
                      <a:endParaRPr lang="en-US" sz="1500" dirty="0">
                        <a:latin typeface="+mn-lt"/>
                        <a:ea typeface="Times New Roman"/>
                        <a:cs typeface="Vrinda"/>
                      </a:endParaRPr>
                    </a:p>
                  </a:txBody>
                  <a:tcPr marL="42333" marR="4233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57581">
                <a:tc>
                  <a:txBody>
                    <a:bodyPr/>
                    <a:lstStyle/>
                    <a:p>
                      <a:pPr marL="342900" marR="0" lvl="0" indent="-342900" algn="just">
                        <a:lnSpc>
                          <a:spcPct val="100000"/>
                        </a:lnSpc>
                        <a:spcBef>
                          <a:spcPts val="0"/>
                        </a:spcBef>
                        <a:spcAft>
                          <a:spcPts val="0"/>
                        </a:spcAft>
                        <a:buFont typeface="Symbol"/>
                        <a:buNone/>
                      </a:pPr>
                      <a:r>
                        <a:rPr lang="en-US" sz="1500" spc="30" dirty="0" smtClean="0">
                          <a:latin typeface="+mn-lt"/>
                          <a:ea typeface="Times New Roman"/>
                          <a:cs typeface="Vrinda"/>
                        </a:rPr>
                        <a:t>●  </a:t>
                      </a:r>
                      <a:r>
                        <a:rPr lang="en-US" sz="1500" kern="1200" spc="30" dirty="0" smtClean="0">
                          <a:solidFill>
                            <a:schemeClr val="tx1"/>
                          </a:solidFill>
                          <a:latin typeface="+mn-lt"/>
                          <a:ea typeface="Times New Roman"/>
                          <a:cs typeface="Vrinda"/>
                        </a:rPr>
                        <a:t>To </a:t>
                      </a:r>
                      <a:r>
                        <a:rPr lang="en-US" sz="1500" kern="1200" spc="30" dirty="0">
                          <a:solidFill>
                            <a:schemeClr val="tx1"/>
                          </a:solidFill>
                          <a:latin typeface="+mn-lt"/>
                          <a:ea typeface="Times New Roman"/>
                          <a:cs typeface="Vrinda"/>
                        </a:rPr>
                        <a:t>be able to identify different types of information sources </a:t>
                      </a:r>
                      <a:r>
                        <a:rPr lang="en-US" sz="1500" kern="1200" spc="30" dirty="0" smtClean="0">
                          <a:solidFill>
                            <a:schemeClr val="tx1"/>
                          </a:solidFill>
                          <a:latin typeface="+mn-lt"/>
                          <a:ea typeface="Times New Roman"/>
                          <a:cs typeface="Vrinda"/>
                        </a:rPr>
                        <a:t> ● To </a:t>
                      </a:r>
                      <a:r>
                        <a:rPr lang="en-US" sz="1500" kern="1200" spc="30" dirty="0">
                          <a:solidFill>
                            <a:schemeClr val="tx1"/>
                          </a:solidFill>
                          <a:latin typeface="+mn-lt"/>
                          <a:ea typeface="Times New Roman"/>
                          <a:cs typeface="Vrinda"/>
                        </a:rPr>
                        <a:t>become familiar with the information sources available from the library and to know which source to </a:t>
                      </a:r>
                      <a:r>
                        <a:rPr lang="en-US" sz="1500" kern="1200" spc="30" dirty="0" smtClean="0">
                          <a:solidFill>
                            <a:schemeClr val="tx1"/>
                          </a:solidFill>
                          <a:latin typeface="+mn-lt"/>
                          <a:ea typeface="Times New Roman"/>
                          <a:cs typeface="Vrinda"/>
                        </a:rPr>
                        <a:t>choose ● To </a:t>
                      </a:r>
                      <a:r>
                        <a:rPr lang="en-US" sz="1500" kern="1200" spc="30" dirty="0">
                          <a:solidFill>
                            <a:schemeClr val="tx1"/>
                          </a:solidFill>
                          <a:latin typeface="+mn-lt"/>
                          <a:ea typeface="Times New Roman"/>
                          <a:cs typeface="Vrinda"/>
                        </a:rPr>
                        <a:t>be able to develop and implement a search strategy to search the sources and find the required </a:t>
                      </a:r>
                      <a:r>
                        <a:rPr lang="en-US" sz="1500" kern="1200" spc="30" dirty="0" smtClean="0">
                          <a:solidFill>
                            <a:schemeClr val="tx1"/>
                          </a:solidFill>
                          <a:latin typeface="+mn-lt"/>
                          <a:ea typeface="Times New Roman"/>
                          <a:cs typeface="Vrinda"/>
                        </a:rPr>
                        <a:t>information ●  Basic idea on </a:t>
                      </a:r>
                      <a:r>
                        <a:rPr lang="en-US" sz="1500" kern="1200" spc="30" dirty="0">
                          <a:solidFill>
                            <a:schemeClr val="tx1"/>
                          </a:solidFill>
                          <a:latin typeface="+mn-lt"/>
                          <a:ea typeface="Times New Roman"/>
                          <a:cs typeface="Vrinda"/>
                        </a:rPr>
                        <a:t>use the information </a:t>
                      </a:r>
                      <a:r>
                        <a:rPr lang="en-US" sz="1500" kern="1200" spc="30" dirty="0" smtClean="0">
                          <a:solidFill>
                            <a:schemeClr val="tx1"/>
                          </a:solidFill>
                          <a:latin typeface="+mn-lt"/>
                          <a:ea typeface="Times New Roman"/>
                          <a:cs typeface="Vrinda"/>
                        </a:rPr>
                        <a:t>correctly.</a:t>
                      </a:r>
                      <a:endParaRPr lang="en-US" sz="1500" kern="1200" spc="30" dirty="0">
                        <a:solidFill>
                          <a:schemeClr val="tx1"/>
                        </a:solidFill>
                        <a:latin typeface="+mn-lt"/>
                        <a:ea typeface="Times New Roman"/>
                        <a:cs typeface="Vrinda"/>
                      </a:endParaRPr>
                    </a:p>
                  </a:txBody>
                  <a:tcPr marL="42333" marR="4233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0340">
                <a:tc>
                  <a:txBody>
                    <a:bodyPr/>
                    <a:lstStyle/>
                    <a:p>
                      <a:pPr marL="0" marR="0">
                        <a:lnSpc>
                          <a:spcPct val="100000"/>
                        </a:lnSpc>
                        <a:spcBef>
                          <a:spcPts val="0"/>
                        </a:spcBef>
                        <a:spcAft>
                          <a:spcPts val="0"/>
                        </a:spcAft>
                      </a:pPr>
                      <a:r>
                        <a:rPr lang="en-US" sz="1500" i="1" spc="30">
                          <a:latin typeface="+mn-lt"/>
                          <a:ea typeface="Times New Roman"/>
                          <a:cs typeface="Vrinda"/>
                        </a:rPr>
                        <a:t>Learning Activities</a:t>
                      </a:r>
                      <a:endParaRPr lang="en-US" sz="1500">
                        <a:latin typeface="+mn-lt"/>
                        <a:ea typeface="Times New Roman"/>
                        <a:cs typeface="Vrinda"/>
                      </a:endParaRPr>
                    </a:p>
                  </a:txBody>
                  <a:tcPr marL="42333" marR="4233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72440">
                <a:tc>
                  <a:txBody>
                    <a:bodyPr/>
                    <a:lstStyle/>
                    <a:p>
                      <a:pPr marL="342900" marR="0" lvl="0" indent="-342900" algn="just">
                        <a:lnSpc>
                          <a:spcPct val="100000"/>
                        </a:lnSpc>
                        <a:spcBef>
                          <a:spcPts val="0"/>
                        </a:spcBef>
                        <a:spcAft>
                          <a:spcPts val="0"/>
                        </a:spcAft>
                        <a:buFont typeface="Arial" pitchFamily="34" charset="0"/>
                        <a:buNone/>
                      </a:pPr>
                      <a:r>
                        <a:rPr lang="en-US" sz="1500" spc="30" dirty="0" smtClean="0">
                          <a:latin typeface="+mn-lt"/>
                          <a:ea typeface="Times New Roman"/>
                          <a:cs typeface="Vrinda"/>
                        </a:rPr>
                        <a:t>●  Carry </a:t>
                      </a:r>
                      <a:r>
                        <a:rPr lang="en-US" sz="1500" spc="30" dirty="0">
                          <a:latin typeface="+mn-lt"/>
                          <a:ea typeface="Times New Roman"/>
                          <a:cs typeface="Vrinda"/>
                        </a:rPr>
                        <a:t>out searches of databases </a:t>
                      </a:r>
                      <a:r>
                        <a:rPr lang="en-US" sz="1500" spc="30" dirty="0" smtClean="0">
                          <a:latin typeface="+mn-lt"/>
                          <a:ea typeface="Times New Roman"/>
                          <a:cs typeface="Vrinda"/>
                        </a:rPr>
                        <a:t>demonstrated ●  Mark</a:t>
                      </a:r>
                      <a:r>
                        <a:rPr lang="en-US" sz="1500" spc="30" dirty="0">
                          <a:latin typeface="+mn-lt"/>
                          <a:ea typeface="Times New Roman"/>
                          <a:cs typeface="Vrinda"/>
                        </a:rPr>
                        <a:t>, save, email </a:t>
                      </a:r>
                      <a:r>
                        <a:rPr lang="en-US" sz="1500" spc="30" dirty="0" smtClean="0">
                          <a:latin typeface="+mn-lt"/>
                          <a:ea typeface="Times New Roman"/>
                          <a:cs typeface="Vrinda"/>
                        </a:rPr>
                        <a:t>records ●  Search </a:t>
                      </a:r>
                      <a:r>
                        <a:rPr lang="en-US" sz="1500" spc="30" dirty="0">
                          <a:latin typeface="+mn-lt"/>
                          <a:ea typeface="Times New Roman"/>
                          <a:cs typeface="Vrinda"/>
                        </a:rPr>
                        <a:t>different databases </a:t>
                      </a:r>
                      <a:r>
                        <a:rPr lang="en-US" sz="1500" spc="30" dirty="0" smtClean="0">
                          <a:latin typeface="+mn-lt"/>
                          <a:ea typeface="Times New Roman"/>
                          <a:cs typeface="Vrinda"/>
                        </a:rPr>
                        <a:t>and</a:t>
                      </a:r>
                      <a:r>
                        <a:rPr lang="en-US" sz="1500" spc="30" baseline="0" dirty="0" smtClean="0">
                          <a:latin typeface="+mn-lt"/>
                          <a:ea typeface="Times New Roman"/>
                          <a:cs typeface="Vrinda"/>
                        </a:rPr>
                        <a:t> </a:t>
                      </a:r>
                      <a:r>
                        <a:rPr lang="en-US" sz="1500" spc="30" dirty="0" smtClean="0">
                          <a:latin typeface="+mn-lt"/>
                          <a:ea typeface="Times New Roman"/>
                          <a:cs typeface="Vrinda"/>
                        </a:rPr>
                        <a:t>compare </a:t>
                      </a:r>
                      <a:r>
                        <a:rPr lang="en-US" sz="1500" spc="30" dirty="0">
                          <a:latin typeface="+mn-lt"/>
                          <a:ea typeface="Times New Roman"/>
                          <a:cs typeface="Vrinda"/>
                        </a:rPr>
                        <a:t>results</a:t>
                      </a:r>
                      <a:endParaRPr lang="en-US" sz="1500" dirty="0">
                        <a:latin typeface="+mn-lt"/>
                        <a:ea typeface="Times New Roman"/>
                        <a:cs typeface="Vrinda"/>
                      </a:endParaRPr>
                    </a:p>
                  </a:txBody>
                  <a:tcPr marL="42333" marR="4233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0340">
                <a:tc>
                  <a:txBody>
                    <a:bodyPr/>
                    <a:lstStyle/>
                    <a:p>
                      <a:pPr marL="0" marR="0">
                        <a:lnSpc>
                          <a:spcPct val="100000"/>
                        </a:lnSpc>
                        <a:spcBef>
                          <a:spcPts val="0"/>
                        </a:spcBef>
                        <a:spcAft>
                          <a:spcPts val="0"/>
                        </a:spcAft>
                      </a:pPr>
                      <a:r>
                        <a:rPr lang="en-US" sz="1500" i="1" spc="30">
                          <a:latin typeface="+mn-lt"/>
                          <a:ea typeface="Times New Roman"/>
                          <a:cs typeface="Vrinda"/>
                        </a:rPr>
                        <a:t>Assessment</a:t>
                      </a:r>
                      <a:endParaRPr lang="en-US" sz="1500">
                        <a:latin typeface="+mn-lt"/>
                        <a:ea typeface="Times New Roman"/>
                        <a:cs typeface="Vrinda"/>
                      </a:endParaRPr>
                    </a:p>
                  </a:txBody>
                  <a:tcPr marL="42333" marR="4233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082039">
                <a:tc>
                  <a:txBody>
                    <a:bodyPr/>
                    <a:lstStyle/>
                    <a:p>
                      <a:pPr marL="0" marR="0" algn="just">
                        <a:lnSpc>
                          <a:spcPct val="100000"/>
                        </a:lnSpc>
                        <a:spcBef>
                          <a:spcPts val="0"/>
                        </a:spcBef>
                        <a:spcAft>
                          <a:spcPts val="0"/>
                        </a:spcAft>
                      </a:pPr>
                      <a:r>
                        <a:rPr lang="en-US" sz="1500" spc="30" dirty="0">
                          <a:latin typeface="+mn-lt"/>
                          <a:ea typeface="Times New Roman"/>
                          <a:cs typeface="Vrinda"/>
                        </a:rPr>
                        <a:t>Assessment is by two assignments. In one the tutorial group is divided into teams of four or five to discuss and critique a seminal reading in management. The other involves each student being assigned an article for which they have to find the full-text article, find an article that cites it, find a related article, find a book and a web site that cites any of the articles, briefly </a:t>
                      </a:r>
                      <a:r>
                        <a:rPr lang="en-US" sz="1500" spc="30" dirty="0" err="1">
                          <a:latin typeface="+mn-lt"/>
                          <a:ea typeface="Times New Roman"/>
                          <a:cs typeface="Vrinda"/>
                        </a:rPr>
                        <a:t>summarise</a:t>
                      </a:r>
                      <a:r>
                        <a:rPr lang="en-US" sz="1500" spc="30" dirty="0">
                          <a:latin typeface="+mn-lt"/>
                          <a:ea typeface="Times New Roman"/>
                          <a:cs typeface="Vrinda"/>
                        </a:rPr>
                        <a:t> and compare the three articles and compile a bibliography of the articles.</a:t>
                      </a:r>
                      <a:endParaRPr lang="en-US" sz="1500" dirty="0">
                        <a:latin typeface="+mn-lt"/>
                        <a:ea typeface="Times New Roman"/>
                        <a:cs typeface="Vrinda"/>
                      </a:endParaRPr>
                    </a:p>
                  </a:txBody>
                  <a:tcPr marL="42333" marR="4233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80340">
                <a:tc>
                  <a:txBody>
                    <a:bodyPr/>
                    <a:lstStyle/>
                    <a:p>
                      <a:pPr marL="0" marR="0">
                        <a:lnSpc>
                          <a:spcPct val="100000"/>
                        </a:lnSpc>
                        <a:spcBef>
                          <a:spcPts val="0"/>
                        </a:spcBef>
                        <a:spcAft>
                          <a:spcPts val="0"/>
                        </a:spcAft>
                      </a:pPr>
                      <a:r>
                        <a:rPr lang="en-US" sz="1500" i="1" spc="30">
                          <a:latin typeface="+mn-lt"/>
                          <a:ea typeface="Times New Roman"/>
                          <a:cs typeface="Vrinda"/>
                        </a:rPr>
                        <a:t>Key Point</a:t>
                      </a:r>
                      <a:endParaRPr lang="en-US" sz="1500">
                        <a:latin typeface="+mn-lt"/>
                        <a:ea typeface="Times New Roman"/>
                        <a:cs typeface="Vrinda"/>
                      </a:endParaRPr>
                    </a:p>
                  </a:txBody>
                  <a:tcPr marL="42333" marR="4233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721360">
                <a:tc>
                  <a:txBody>
                    <a:bodyPr/>
                    <a:lstStyle/>
                    <a:p>
                      <a:pPr marL="342900" marR="0" lvl="0" indent="-342900" algn="just">
                        <a:lnSpc>
                          <a:spcPct val="100000"/>
                        </a:lnSpc>
                        <a:spcBef>
                          <a:spcPts val="0"/>
                        </a:spcBef>
                        <a:spcAft>
                          <a:spcPts val="0"/>
                        </a:spcAft>
                        <a:buFont typeface="Symbol"/>
                        <a:buNone/>
                      </a:pPr>
                      <a:r>
                        <a:rPr lang="en-US" sz="1500" spc="30" dirty="0" smtClean="0">
                          <a:latin typeface="+mn-lt"/>
                          <a:ea typeface="Times New Roman"/>
                          <a:cs typeface="Vrinda"/>
                        </a:rPr>
                        <a:t>●  Co-operation </a:t>
                      </a:r>
                      <a:r>
                        <a:rPr lang="en-US" sz="1500" spc="30" dirty="0">
                          <a:latin typeface="+mn-lt"/>
                          <a:ea typeface="Times New Roman"/>
                          <a:cs typeface="Vrinda"/>
                        </a:rPr>
                        <a:t>between the librarian and the faculty is crucial to the success of the tutorials</a:t>
                      </a:r>
                      <a:endParaRPr lang="en-US" sz="1500" dirty="0">
                        <a:latin typeface="+mn-lt"/>
                        <a:ea typeface="Times New Roman"/>
                        <a:cs typeface="Vrinda"/>
                      </a:endParaRPr>
                    </a:p>
                    <a:p>
                      <a:pPr marL="342900" marR="0" lvl="0" indent="-342900" algn="just">
                        <a:lnSpc>
                          <a:spcPct val="100000"/>
                        </a:lnSpc>
                        <a:spcBef>
                          <a:spcPts val="0"/>
                        </a:spcBef>
                        <a:spcAft>
                          <a:spcPts val="0"/>
                        </a:spcAft>
                        <a:buFont typeface="Symbol"/>
                        <a:buNone/>
                      </a:pPr>
                      <a:r>
                        <a:rPr lang="en-US" sz="1500" spc="30" dirty="0" smtClean="0">
                          <a:latin typeface="+mn-lt"/>
                          <a:ea typeface="Times New Roman"/>
                          <a:cs typeface="Vrinda"/>
                        </a:rPr>
                        <a:t>●  The </a:t>
                      </a:r>
                      <a:r>
                        <a:rPr lang="en-US" sz="1500" spc="30" dirty="0">
                          <a:latin typeface="+mn-lt"/>
                          <a:ea typeface="Times New Roman"/>
                          <a:cs typeface="Vrinda"/>
                        </a:rPr>
                        <a:t>skills </a:t>
                      </a:r>
                      <a:r>
                        <a:rPr lang="en-US" sz="1500" spc="30" dirty="0" smtClean="0">
                          <a:latin typeface="+mn-lt"/>
                          <a:ea typeface="Times New Roman"/>
                          <a:cs typeface="Vrinda"/>
                        </a:rPr>
                        <a:t>gained </a:t>
                      </a:r>
                      <a:r>
                        <a:rPr lang="en-US" sz="1500" spc="30" dirty="0">
                          <a:latin typeface="+mn-lt"/>
                          <a:ea typeface="Times New Roman"/>
                          <a:cs typeface="Vrinda"/>
                        </a:rPr>
                        <a:t>will be directly related to the students’ assignments so students will be interested</a:t>
                      </a:r>
                      <a:endParaRPr lang="en-US" sz="1500" dirty="0">
                        <a:latin typeface="+mn-lt"/>
                        <a:ea typeface="Times New Roman"/>
                        <a:cs typeface="Vrinda"/>
                      </a:endParaRPr>
                    </a:p>
                  </a:txBody>
                  <a:tcPr marL="42333" marR="4233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810943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343</Words>
  <Application>Microsoft Office PowerPoint</Application>
  <PresentationFormat>Widescreen</PresentationFormat>
  <Paragraphs>15</Paragraphs>
  <Slides>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vt:lpstr>
      <vt:lpstr>Arial Rounded MT Bold</vt:lpstr>
      <vt:lpstr>Calibri</vt:lpstr>
      <vt:lpstr>Calibri Light</vt:lpstr>
      <vt:lpstr>Segoe UI</vt:lpstr>
      <vt:lpstr>Symbol</vt:lpstr>
      <vt:lpstr>Tahoma</vt:lpstr>
      <vt:lpstr>Times New Roman</vt:lpstr>
      <vt:lpstr>Vrinda</vt:lpstr>
      <vt:lpstr>Office Theme</vt:lpstr>
      <vt:lpstr>One Slide on IL</vt:lpstr>
      <vt:lpstr>Sample IL Skill Tutorial –BUS201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Slide on IL</dc:title>
  <dc:creator>M. Hossam Haider Chowdhury</dc:creator>
  <cp:lastModifiedBy>M. Hossam Haider Chowdhury</cp:lastModifiedBy>
  <cp:revision>1</cp:revision>
  <dcterms:created xsi:type="dcterms:W3CDTF">2021-08-26T09:34:44Z</dcterms:created>
  <dcterms:modified xsi:type="dcterms:W3CDTF">2021-08-26T09:35:00Z</dcterms:modified>
</cp:coreProperties>
</file>